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63" r:id="rId4"/>
    <p:sldId id="259" r:id="rId5"/>
    <p:sldId id="321" r:id="rId6"/>
    <p:sldId id="375" r:id="rId7"/>
    <p:sldId id="376" r:id="rId8"/>
    <p:sldId id="322" r:id="rId9"/>
    <p:sldId id="345" r:id="rId10"/>
    <p:sldId id="346" r:id="rId11"/>
    <p:sldId id="377" r:id="rId12"/>
    <p:sldId id="347" r:id="rId13"/>
    <p:sldId id="348" r:id="rId14"/>
    <p:sldId id="268" r:id="rId15"/>
    <p:sldId id="323" r:id="rId16"/>
    <p:sldId id="325" r:id="rId17"/>
    <p:sldId id="324" r:id="rId18"/>
    <p:sldId id="276" r:id="rId19"/>
    <p:sldId id="280" r:id="rId20"/>
    <p:sldId id="326" r:id="rId21"/>
    <p:sldId id="327" r:id="rId22"/>
    <p:sldId id="328" r:id="rId23"/>
    <p:sldId id="349" r:id="rId24"/>
    <p:sldId id="351" r:id="rId25"/>
    <p:sldId id="352" r:id="rId26"/>
    <p:sldId id="356" r:id="rId27"/>
    <p:sldId id="350" r:id="rId28"/>
    <p:sldId id="353" r:id="rId29"/>
    <p:sldId id="354" r:id="rId30"/>
    <p:sldId id="355" r:id="rId31"/>
    <p:sldId id="329" r:id="rId32"/>
    <p:sldId id="331" r:id="rId33"/>
    <p:sldId id="330" r:id="rId34"/>
    <p:sldId id="332" r:id="rId35"/>
    <p:sldId id="333" r:id="rId36"/>
    <p:sldId id="335" r:id="rId37"/>
    <p:sldId id="334" r:id="rId38"/>
    <p:sldId id="357" r:id="rId39"/>
    <p:sldId id="336" r:id="rId40"/>
    <p:sldId id="338" r:id="rId41"/>
    <p:sldId id="363" r:id="rId42"/>
    <p:sldId id="359" r:id="rId43"/>
    <p:sldId id="378" r:id="rId44"/>
    <p:sldId id="361" r:id="rId45"/>
    <p:sldId id="362" r:id="rId46"/>
    <p:sldId id="360" r:id="rId47"/>
    <p:sldId id="337" r:id="rId48"/>
    <p:sldId id="358" r:id="rId49"/>
    <p:sldId id="339" r:id="rId50"/>
    <p:sldId id="340" r:id="rId51"/>
    <p:sldId id="341" r:id="rId52"/>
    <p:sldId id="342" r:id="rId53"/>
    <p:sldId id="343" r:id="rId54"/>
    <p:sldId id="344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2" autoAdjust="0"/>
    <p:restoredTop sz="87041" autoAdjust="0"/>
  </p:normalViewPr>
  <p:slideViewPr>
    <p:cSldViewPr snapToGrid="0">
      <p:cViewPr>
        <p:scale>
          <a:sx n="70" d="100"/>
          <a:sy n="70" d="100"/>
        </p:scale>
        <p:origin x="152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39E5F-485E-4548-AB5B-0D2BAB76F4BD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9C117-02F8-4F02-A71B-B3488A1C200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278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626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276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3271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81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98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7367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581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26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2482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0637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112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2543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0967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952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4569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7942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4511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5215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3408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2001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138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12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3885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00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9105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9065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3753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238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4091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5322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4407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25162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535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7224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1408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2108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1386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265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20515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1450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BYTE Addressable Instruction:</a:t>
            </a:r>
          </a:p>
          <a:p>
            <a:r>
              <a:rPr lang="en-US" dirty="0" smtClean="0"/>
              <a:t>MOV A, #03H</a:t>
            </a:r>
          </a:p>
          <a:p>
            <a:r>
              <a:rPr lang="en-US" dirty="0" smtClean="0"/>
              <a:t>MOV, 20H, A</a:t>
            </a:r>
          </a:p>
          <a:p>
            <a:endParaRPr lang="en-US" dirty="0" smtClean="0"/>
          </a:p>
          <a:p>
            <a:r>
              <a:rPr lang="en-US" dirty="0" smtClean="0"/>
              <a:t>Bit Addressable Instruction:</a:t>
            </a:r>
          </a:p>
          <a:p>
            <a:r>
              <a:rPr lang="en-US" dirty="0" smtClean="0"/>
              <a:t>SETB 01H</a:t>
            </a:r>
          </a:p>
          <a:p>
            <a:r>
              <a:rPr lang="en-US" dirty="0" smtClean="0"/>
              <a:t>CLR 01H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25483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4038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43536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02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1189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69505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88552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6988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3963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8091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https://quickcse.wordpress.com/2018/09/10/programmed-io-interrupt-driven-io-dma/</a:t>
            </a:r>
          </a:p>
          <a:p>
            <a:r>
              <a:rPr lang="en-IN" dirty="0" smtClean="0"/>
              <a:t>https://www.louiewong.com/archives/137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85700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https://quickcse.wordpress.com/2018/09/10/programmed-io-interrupt-driven-io-dma/</a:t>
            </a:r>
          </a:p>
          <a:p>
            <a:r>
              <a:rPr lang="en-IN" smtClean="0"/>
              <a:t>https://www.louiewong.com/archives/137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8418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6451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01436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5931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64871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50437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97153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78805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14705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4567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https://softwareengineering.stackexchange.com/questions/272470/how-does-a-dma-controller-work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8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351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6121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C117-02F8-4F02-A71B-B3488A1C200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58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329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98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185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466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9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366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85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932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40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92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38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84DA-DD04-4E56-8A58-A41B18A6F8D0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282A-0276-49E9-BA8C-7A90F33E95F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014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038600" y="6257926"/>
            <a:ext cx="4572000" cy="463550"/>
          </a:xfrm>
        </p:spPr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</a:t>
            </a:fld>
            <a:endParaRPr lang="en-IN" dirty="0"/>
          </a:p>
        </p:txBody>
      </p:sp>
      <p:sp>
        <p:nvSpPr>
          <p:cNvPr id="2" name="Rectangle 1"/>
          <p:cNvSpPr/>
          <p:nvPr/>
        </p:nvSpPr>
        <p:spPr>
          <a:xfrm>
            <a:off x="2727702" y="357744"/>
            <a:ext cx="7555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Any </a:t>
            </a:r>
            <a:r>
              <a:rPr lang="en-US" dirty="0"/>
              <a:t>sufficiently advanced technology is indistinguishable </a:t>
            </a:r>
            <a:r>
              <a:rPr lang="en-US" dirty="0" smtClean="0"/>
              <a:t>from magic</a:t>
            </a:r>
            <a:r>
              <a:rPr lang="en-US" dirty="0"/>
              <a:t>.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97" y="825501"/>
            <a:ext cx="10604090" cy="53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Chapter 2: store and load memory instructions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10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877" y="1683869"/>
            <a:ext cx="7910245" cy="34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Chapter 2: store and load memory instructions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11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26" y="1154623"/>
            <a:ext cx="9435403" cy="53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Chapter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2: Memory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12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108" y="1447800"/>
            <a:ext cx="8543192" cy="46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Chapter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2: Memory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13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7" y="1154624"/>
            <a:ext cx="10075985" cy="50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Sensors and Actuators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664853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14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320" y="1485900"/>
            <a:ext cx="765048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Sensors and Actuators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664853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15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620" y="1192723"/>
            <a:ext cx="7932420" cy="49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Sensors and Actuators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664853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16</a:t>
            </a:fld>
            <a:endParaRPr lang="en-IN" dirty="0"/>
          </a:p>
        </p:txBody>
      </p:sp>
      <p:pic>
        <p:nvPicPr>
          <p:cNvPr id="3074" name="Picture 2" descr="Interfacing LED with 8051 Microcontroller Im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241909"/>
            <a:ext cx="714375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Sensors and Actuators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664853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17</a:t>
            </a:fld>
            <a:endParaRPr lang="en-IN" dirty="0"/>
          </a:p>
        </p:txBody>
      </p:sp>
      <p:pic>
        <p:nvPicPr>
          <p:cNvPr id="2050" name="Picture 2" descr="Interfacing LED to 8051 Metho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49" y="1448707"/>
            <a:ext cx="65627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110" y="4480410"/>
            <a:ext cx="36195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7-Segment LED Display </a:t>
            </a: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373256"/>
          </a:xfrm>
        </p:spPr>
        <p:txBody>
          <a:bodyPr>
            <a:normAutofit/>
          </a:bodyPr>
          <a:lstStyle/>
          <a:p>
            <a:pPr lvl="1"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18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2062" t="27666" r="8375" b="23889"/>
          <a:stretch/>
        </p:blipFill>
        <p:spPr>
          <a:xfrm>
            <a:off x="3169920" y="1916631"/>
            <a:ext cx="4823460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The </a:t>
            </a: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7-Segment LED Display Unit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373256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19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062" t="45334" r="15063" b="15443"/>
          <a:stretch/>
        </p:blipFill>
        <p:spPr>
          <a:xfrm>
            <a:off x="1417320" y="1821180"/>
            <a:ext cx="9418320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114424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Characteristics and Quality attributes of Embedded System : Characteristics</a:t>
            </a:r>
            <a:b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IN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415589"/>
          </a:xfrm>
        </p:spPr>
        <p:txBody>
          <a:bodyPr>
            <a:normAutofit fontScale="625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Application and Domain specific</a:t>
            </a:r>
          </a:p>
          <a:p>
            <a:pPr algn="l"/>
            <a:endParaRPr lang="en-IN" sz="4000" dirty="0" smtClean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Reaction and Real time</a:t>
            </a:r>
          </a:p>
          <a:p>
            <a:pPr algn="l"/>
            <a:endParaRPr lang="en-IN" sz="4000" dirty="0" smtClean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Operation in harsh environment</a:t>
            </a:r>
          </a:p>
          <a:p>
            <a:pPr algn="l"/>
            <a:endParaRPr lang="en-IN" sz="4000" dirty="0" smtClean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Distributed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400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4000" dirty="0"/>
              <a:t> </a:t>
            </a:r>
            <a:r>
              <a:rPr lang="en-US" sz="4000" dirty="0" smtClean="0"/>
              <a:t>Small size and weight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400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4000" dirty="0"/>
              <a:t> </a:t>
            </a:r>
            <a:r>
              <a:rPr lang="en-US" sz="4000" dirty="0" smtClean="0"/>
              <a:t>Power concerns</a:t>
            </a:r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39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32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Optocoupler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373256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20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7312" t="47111" r="8250" b="25444"/>
          <a:stretch/>
        </p:blipFill>
        <p:spPr>
          <a:xfrm>
            <a:off x="3223260" y="1225328"/>
            <a:ext cx="4198620" cy="1882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688" t="21111" r="14750" b="28333"/>
          <a:stretch/>
        </p:blipFill>
        <p:spPr>
          <a:xfrm>
            <a:off x="1021080" y="3178173"/>
            <a:ext cx="945642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Optocoupler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9144000" cy="4373256"/>
          </a:xfrm>
        </p:spPr>
        <p:txBody>
          <a:bodyPr>
            <a:normAutofit/>
          </a:bodyPr>
          <a:lstStyle/>
          <a:p>
            <a:pPr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21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6312" t="39556" r="46750" b="11000"/>
          <a:stretch/>
        </p:blipFill>
        <p:spPr>
          <a:xfrm>
            <a:off x="5372100" y="4749163"/>
            <a:ext cx="1691640" cy="1228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6687" t="31778" r="29500" b="16667"/>
          <a:stretch/>
        </p:blipFill>
        <p:spPr>
          <a:xfrm>
            <a:off x="3268980" y="1154623"/>
            <a:ext cx="534162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Stepper Motor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22</a:t>
            </a:fld>
            <a:endParaRPr lang="en-IN" dirty="0"/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4786" t="6619" r="7556" b="6558"/>
          <a:stretch/>
        </p:blipFill>
        <p:spPr bwMode="auto">
          <a:xfrm>
            <a:off x="838200" y="1402816"/>
            <a:ext cx="5024120" cy="3652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/>
          <a:srcRect l="8686" t="6303" r="6492" b="20741"/>
          <a:stretch/>
        </p:blipFill>
        <p:spPr bwMode="auto">
          <a:xfrm>
            <a:off x="6096000" y="1401657"/>
            <a:ext cx="5072743" cy="3653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encrypted-tbn0.gstatic.com/images?q=tbn:ANd9GcQt987rFBdI9KlrC_ookuVvwkgE00_kt1JbteQ5CTZDuRURI6M572fPU_mOzubaic9GAXDneag&amp;usqp=C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493" y="5055325"/>
            <a:ext cx="2000250" cy="18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Stepper Motor(Full step, Wave step and Half step)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23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979" y="1154623"/>
            <a:ext cx="4917915" cy="142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981" y="2745092"/>
            <a:ext cx="4960620" cy="1432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980" y="4343182"/>
            <a:ext cx="4960620" cy="2514818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581150" y="3381375"/>
            <a:ext cx="695325" cy="7964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 smtClean="0"/>
          </a:p>
          <a:p>
            <a:pPr algn="ctr"/>
            <a:r>
              <a:rPr lang="en-IN" dirty="0" smtClean="0"/>
              <a:t>N</a:t>
            </a:r>
          </a:p>
          <a:p>
            <a:pPr algn="ctr"/>
            <a:endParaRPr lang="en-IN" dirty="0" smtClean="0"/>
          </a:p>
          <a:p>
            <a:pPr algn="ctr"/>
            <a:r>
              <a:rPr lang="en-IN" dirty="0" smtClean="0"/>
              <a:t>S</a:t>
            </a:r>
          </a:p>
          <a:p>
            <a:pPr algn="ctr"/>
            <a:endParaRPr lang="en-IN" dirty="0"/>
          </a:p>
        </p:txBody>
      </p:sp>
      <p:sp>
        <p:nvSpPr>
          <p:cNvPr id="7" name="Block Arc 6"/>
          <p:cNvSpPr/>
          <p:nvPr/>
        </p:nvSpPr>
        <p:spPr>
          <a:xfrm>
            <a:off x="1685925" y="2983217"/>
            <a:ext cx="495300" cy="38863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/>
        </p:nvSpPr>
        <p:spPr>
          <a:xfrm rot="10386595">
            <a:off x="1692976" y="4215606"/>
            <a:ext cx="495300" cy="38863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 rot="5065746">
            <a:off x="2277428" y="3519253"/>
            <a:ext cx="495300" cy="38863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/>
        </p:nvSpPr>
        <p:spPr>
          <a:xfrm rot="16200000">
            <a:off x="1033264" y="3583392"/>
            <a:ext cx="495300" cy="38863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2100" y="3497522"/>
            <a:ext cx="582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1453" y="2613885"/>
            <a:ext cx="582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535" y="3593042"/>
            <a:ext cx="582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27543" y="4731905"/>
            <a:ext cx="582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3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8051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24</a:t>
            </a:fld>
            <a:endParaRPr lang="en-IN" dirty="0"/>
          </a:p>
        </p:txBody>
      </p:sp>
      <p:pic>
        <p:nvPicPr>
          <p:cNvPr id="1026" name="Picture 2" descr="time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90" y="1383760"/>
            <a:ext cx="635317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me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56" y="3755486"/>
            <a:ext cx="64198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8051 Timers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25</a:t>
            </a:fld>
            <a:endParaRPr lang="en-IN" dirty="0"/>
          </a:p>
        </p:txBody>
      </p:sp>
      <p:pic>
        <p:nvPicPr>
          <p:cNvPr id="2050" name="Picture 2" descr="TMOD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96" y="1154623"/>
            <a:ext cx="50863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17171"/>
            <a:ext cx="45529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630" y="2935799"/>
            <a:ext cx="556308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Serial Communication(</a:t>
            </a:r>
            <a:r>
              <a:rPr lang="en-IN" sz="32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scon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register)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26</a:t>
            </a:fld>
            <a:endParaRPr lang="en-IN" dirty="0"/>
          </a:p>
        </p:txBody>
      </p:sp>
      <p:pic>
        <p:nvPicPr>
          <p:cNvPr id="1028" name="Picture 4" descr="Electronic Devices and Circuits: SCON Register in 80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223414"/>
            <a:ext cx="6723592" cy="28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</a:t>
            </a: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Matrix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Keyboard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27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900" y="1154622"/>
            <a:ext cx="7073900" cy="57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</a:t>
            </a: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Matrix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Keyboard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28</a:t>
            </a:fld>
            <a:endParaRPr lang="en-IN" dirty="0"/>
          </a:p>
        </p:txBody>
      </p:sp>
      <p:pic>
        <p:nvPicPr>
          <p:cNvPr id="1026" name="Picture 2" descr="https://i2.wp.com/technobyte.org/wp-content/uploads/2020/06/Untitled-Diagram-1.png?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8" y="1154623"/>
            <a:ext cx="7824865" cy="50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</a:t>
            </a: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Matrix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Keyboard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29</a:t>
            </a:fld>
            <a:endParaRPr lang="en-IN" dirty="0"/>
          </a:p>
        </p:txBody>
      </p:sp>
      <p:pic>
        <p:nvPicPr>
          <p:cNvPr id="2050" name="Picture 2" descr="https://i2.wp.com/technobyte.org/wp-content/uploads/2020/06/Untitled-Diagram1.png?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0" y="1259814"/>
            <a:ext cx="7465101" cy="49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" y="1727285"/>
            <a:ext cx="280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50" dirty="0">
                <a:latin typeface="Arial" panose="020B0604020202020204" pitchFamily="34" charset="0"/>
                <a:ea typeface="Times New Roman" panose="02020603050405020304" pitchFamily="18" charset="0"/>
              </a:rPr>
              <a:t>For Port 2 the values are currently D3D2D1D0 = 1101. The 0 indicates that a button in the D1 column is pressed.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52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Quality attributes of Embedded System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4211"/>
            <a:ext cx="10401300" cy="4427879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Operational quality attributes</a:t>
            </a:r>
          </a:p>
          <a:p>
            <a:pPr algn="l"/>
            <a:r>
              <a:rPr lang="en-US" sz="4000" dirty="0"/>
              <a:t>	</a:t>
            </a:r>
            <a:endParaRPr lang="en-US" sz="4000" dirty="0" smtClean="0"/>
          </a:p>
          <a:p>
            <a:pPr algn="l"/>
            <a:r>
              <a:rPr lang="en-US" sz="4000" dirty="0"/>
              <a:t>	</a:t>
            </a:r>
            <a:r>
              <a:rPr lang="en-US" sz="3200" dirty="0" smtClean="0"/>
              <a:t>Response time, Throughput, Reliability, </a:t>
            </a:r>
          </a:p>
          <a:p>
            <a:pPr algn="l"/>
            <a:r>
              <a:rPr lang="en-US" sz="3200" dirty="0"/>
              <a:t>	</a:t>
            </a:r>
            <a:r>
              <a:rPr lang="en-US" sz="3200" dirty="0" smtClean="0"/>
              <a:t>Maintainability, Security, Safety</a:t>
            </a:r>
            <a:endParaRPr lang="en-IN" sz="3200" dirty="0" smtClean="0"/>
          </a:p>
          <a:p>
            <a:pPr algn="l"/>
            <a:endParaRPr lang="en-IN" sz="4000" dirty="0" smtClean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Non-Operational </a:t>
            </a:r>
            <a:r>
              <a:rPr lang="en-IN" sz="4000" dirty="0"/>
              <a:t>quality </a:t>
            </a:r>
            <a:r>
              <a:rPr lang="en-IN" sz="4000" dirty="0" smtClean="0"/>
              <a:t>attributes</a:t>
            </a:r>
          </a:p>
          <a:p>
            <a:pPr algn="l"/>
            <a:r>
              <a:rPr lang="en-US" sz="4000" dirty="0" smtClean="0"/>
              <a:t>	</a:t>
            </a:r>
          </a:p>
          <a:p>
            <a:pPr algn="l"/>
            <a:r>
              <a:rPr lang="en-US" sz="4000" dirty="0"/>
              <a:t>	</a:t>
            </a:r>
            <a:r>
              <a:rPr lang="en-US" sz="3200" dirty="0" smtClean="0"/>
              <a:t>Testability and Debug-ability, Evoluability,</a:t>
            </a:r>
          </a:p>
          <a:p>
            <a:pPr algn="l"/>
            <a:r>
              <a:rPr lang="en-US" sz="3200" dirty="0"/>
              <a:t>	</a:t>
            </a:r>
            <a:r>
              <a:rPr lang="en-US" sz="3200" dirty="0" smtClean="0"/>
              <a:t>Portability, Time to prototype and market,</a:t>
            </a:r>
          </a:p>
          <a:p>
            <a:pPr algn="l"/>
            <a:r>
              <a:rPr lang="en-US" sz="3200" dirty="0"/>
              <a:t>	</a:t>
            </a:r>
            <a:r>
              <a:rPr lang="en-US" sz="3200" dirty="0" smtClean="0"/>
              <a:t>Per unit and total cost</a:t>
            </a:r>
          </a:p>
          <a:p>
            <a:pPr algn="l"/>
            <a:r>
              <a:rPr lang="en-US" sz="3200" dirty="0"/>
              <a:t>	</a:t>
            </a:r>
            <a:endParaRPr lang="en-IN" sz="3200" dirty="0"/>
          </a:p>
          <a:p>
            <a:pPr algn="l"/>
            <a:endParaRPr lang="en-IN" sz="4000" dirty="0" smtClean="0"/>
          </a:p>
          <a:p>
            <a:pPr algn="l"/>
            <a:endParaRPr lang="en-IN" sz="4000" dirty="0" smtClean="0"/>
          </a:p>
          <a:p>
            <a:pPr algn="l"/>
            <a:endParaRPr lang="en-IN" sz="4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68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</a:t>
            </a:r>
            <a:r>
              <a:rPr lang="en-IN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PPI-Programmable Peripheral Interface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30</a:t>
            </a:fld>
            <a:endParaRPr lang="en-IN" dirty="0"/>
          </a:p>
        </p:txBody>
      </p:sp>
      <p:sp>
        <p:nvSpPr>
          <p:cNvPr id="2" name="Rectangle 1"/>
          <p:cNvSpPr/>
          <p:nvPr/>
        </p:nvSpPr>
        <p:spPr>
          <a:xfrm>
            <a:off x="5059680" y="4409525"/>
            <a:ext cx="2804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881468"/>
              </p:ext>
            </p:extLst>
          </p:nvPr>
        </p:nvGraphicFramePr>
        <p:xfrm>
          <a:off x="1021078" y="1515258"/>
          <a:ext cx="9814566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821"/>
                <a:gridCol w="1226821"/>
                <a:gridCol w="1226821"/>
                <a:gridCol w="1226821"/>
                <a:gridCol w="1417318"/>
                <a:gridCol w="1036323"/>
                <a:gridCol w="955339"/>
                <a:gridCol w="14983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1- C upper &amp; C lower are I/O mode</a:t>
                      </a:r>
                    </a:p>
                    <a:p>
                      <a:r>
                        <a:rPr lang="en-US" dirty="0" smtClean="0"/>
                        <a:t>0 – BSR mode</a:t>
                      </a:r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Port A</a:t>
                      </a:r>
                    </a:p>
                    <a:p>
                      <a:r>
                        <a:rPr lang="en-US" dirty="0" smtClean="0"/>
                        <a:t>00-simple i/o mode</a:t>
                      </a:r>
                    </a:p>
                    <a:p>
                      <a:r>
                        <a:rPr lang="en-US" dirty="0" smtClean="0"/>
                        <a:t>01-Handshake mode</a:t>
                      </a:r>
                    </a:p>
                    <a:p>
                      <a:r>
                        <a:rPr lang="en-US" dirty="0" smtClean="0"/>
                        <a:t>1x-bi-directional port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 A</a:t>
                      </a:r>
                    </a:p>
                    <a:p>
                      <a:r>
                        <a:rPr lang="en-US" dirty="0" smtClean="0"/>
                        <a:t>0-O/P</a:t>
                      </a:r>
                    </a:p>
                    <a:p>
                      <a:r>
                        <a:rPr lang="en-US" dirty="0" smtClean="0"/>
                        <a:t>1-I/P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 C</a:t>
                      </a:r>
                      <a:r>
                        <a:rPr lang="en-US" baseline="0" dirty="0" smtClean="0"/>
                        <a:t> upper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0-O/P</a:t>
                      </a:r>
                    </a:p>
                    <a:p>
                      <a:r>
                        <a:rPr lang="en-US" dirty="0" smtClean="0"/>
                        <a:t>1-I/P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 B</a:t>
                      </a:r>
                    </a:p>
                    <a:p>
                      <a:r>
                        <a:rPr lang="en-US" dirty="0" smtClean="0"/>
                        <a:t>0-8 bit</a:t>
                      </a:r>
                      <a:r>
                        <a:rPr lang="en-US" baseline="0" dirty="0" smtClean="0"/>
                        <a:t> i/o port.</a:t>
                      </a:r>
                    </a:p>
                    <a:p>
                      <a:r>
                        <a:rPr lang="en-US" baseline="0" dirty="0" smtClean="0"/>
                        <a:t>1-handshake mode.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 B</a:t>
                      </a:r>
                    </a:p>
                    <a:p>
                      <a:r>
                        <a:rPr lang="en-US" dirty="0" smtClean="0"/>
                        <a:t>0-O/P</a:t>
                      </a:r>
                    </a:p>
                    <a:p>
                      <a:r>
                        <a:rPr lang="en-US" dirty="0" smtClean="0"/>
                        <a:t>1-I/P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 C</a:t>
                      </a:r>
                      <a:r>
                        <a:rPr lang="en-US" baseline="0" dirty="0" smtClean="0"/>
                        <a:t> lower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0-O/P</a:t>
                      </a:r>
                    </a:p>
                    <a:p>
                      <a:r>
                        <a:rPr lang="en-US" dirty="0" smtClean="0"/>
                        <a:t>1-I/P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2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    I2C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31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2937" t="19444" r="33313" b="40667"/>
          <a:stretch/>
        </p:blipFill>
        <p:spPr>
          <a:xfrm>
            <a:off x="3855720" y="2049780"/>
            <a:ext cx="623316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    SPI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32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687" t="25778" r="59125" b="29667"/>
          <a:stretch/>
        </p:blipFill>
        <p:spPr>
          <a:xfrm>
            <a:off x="2293620" y="1363980"/>
            <a:ext cx="7444740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   UART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33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2876" t="25111" r="4249" b="45667"/>
          <a:stretch/>
        </p:blipFill>
        <p:spPr>
          <a:xfrm>
            <a:off x="4884420" y="1600200"/>
            <a:ext cx="304038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RS-232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34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5438" t="16222" r="7438" b="68112"/>
          <a:stretch/>
        </p:blipFill>
        <p:spPr>
          <a:xfrm>
            <a:off x="3627120" y="1531620"/>
            <a:ext cx="4526280" cy="107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2904172"/>
            <a:ext cx="4069080" cy="28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RS-232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35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625" t="15333" r="54000" b="7778"/>
          <a:stretch/>
        </p:blipFill>
        <p:spPr>
          <a:xfrm>
            <a:off x="3878580" y="1154623"/>
            <a:ext cx="5044440" cy="51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USB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36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311" y="1198755"/>
            <a:ext cx="3795089" cy="5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Memory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37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3182" t="44646" r="26161" b="11717"/>
          <a:stretch/>
        </p:blipFill>
        <p:spPr>
          <a:xfrm>
            <a:off x="2721429" y="1635824"/>
            <a:ext cx="7184571" cy="3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SRAM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38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4822" t="24444" r="3036" b="54603"/>
          <a:stretch/>
        </p:blipFill>
        <p:spPr>
          <a:xfrm>
            <a:off x="3145971" y="1436914"/>
            <a:ext cx="6694715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6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EPROM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39</a:t>
            </a:fld>
            <a:endParaRPr lang="en-IN" dirty="0"/>
          </a:p>
        </p:txBody>
      </p:sp>
      <p:pic>
        <p:nvPicPr>
          <p:cNvPr id="2" name="EPROM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3520" y="1303020"/>
            <a:ext cx="940308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Chapter 2:Core of embedded system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125" t="15778" r="26250" b="22444"/>
          <a:stretch/>
        </p:blipFill>
        <p:spPr>
          <a:xfrm>
            <a:off x="2362200" y="1154622"/>
            <a:ext cx="6850380" cy="49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40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143" y="1154623"/>
            <a:ext cx="7141027" cy="45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41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761" y="1420956"/>
            <a:ext cx="5387340" cy="44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42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154623"/>
            <a:ext cx="10076542" cy="49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43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86" y="0"/>
            <a:ext cx="871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44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265" y="-33663"/>
            <a:ext cx="6561389" cy="216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265" y="2133600"/>
            <a:ext cx="6561389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45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723" y="2248147"/>
            <a:ext cx="6797629" cy="4473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606" y="105416"/>
            <a:ext cx="6559865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RAM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46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114" y="1154623"/>
            <a:ext cx="9713686" cy="47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ROM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47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047" t="25157" r="54010" b="32453"/>
          <a:stretch/>
        </p:blipFill>
        <p:spPr>
          <a:xfrm>
            <a:off x="2260121" y="1475116"/>
            <a:ext cx="7332453" cy="44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ROM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48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9929" t="19120" r="2783" b="40000"/>
          <a:stretch/>
        </p:blipFill>
        <p:spPr>
          <a:xfrm>
            <a:off x="2061713" y="1397478"/>
            <a:ext cx="8177842" cy="48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Programming Embedded systems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49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8946" t="38334" r="3202" b="28749"/>
          <a:stretch/>
        </p:blipFill>
        <p:spPr>
          <a:xfrm>
            <a:off x="2128839" y="1498061"/>
            <a:ext cx="8272462" cy="41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114424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Chapter 2:Core of embedded system</a:t>
            </a:r>
            <a: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IN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0560" y="1206501"/>
            <a:ext cx="10683240" cy="4813300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</a:t>
            </a:r>
            <a:r>
              <a:rPr lang="en-US" sz="3000" dirty="0"/>
              <a:t>GENERAL PURPOSE AND DOMAIN SPECIFIC PROCESSOR</a:t>
            </a:r>
            <a:r>
              <a:rPr lang="en-US" sz="2600" dirty="0"/>
              <a:t>. </a:t>
            </a:r>
            <a:endParaRPr lang="en-IN" sz="3900" dirty="0" smtClean="0"/>
          </a:p>
          <a:p>
            <a:pPr algn="l"/>
            <a:r>
              <a:rPr lang="en-IN" sz="4000" dirty="0"/>
              <a:t>	</a:t>
            </a:r>
            <a:r>
              <a:rPr lang="en-IN" sz="2800" dirty="0"/>
              <a:t>MICROPROCESSORS</a:t>
            </a:r>
            <a:r>
              <a:rPr lang="en-IN" sz="3200" dirty="0"/>
              <a:t> </a:t>
            </a:r>
            <a:endParaRPr lang="en-IN" sz="3200" dirty="0" smtClean="0"/>
          </a:p>
          <a:p>
            <a:pPr algn="l"/>
            <a:r>
              <a:rPr lang="en-US" sz="3200" dirty="0"/>
              <a:t>	</a:t>
            </a:r>
            <a:r>
              <a:rPr lang="en-US" sz="3200" dirty="0" smtClean="0"/>
              <a:t>	</a:t>
            </a:r>
            <a:r>
              <a:rPr lang="en-US" dirty="0"/>
              <a:t>Architectures used for processor design are Harvard or </a:t>
            </a:r>
            <a:r>
              <a:rPr lang="en-US" dirty="0" smtClean="0"/>
              <a:t>Von-Neumann</a:t>
            </a:r>
          </a:p>
          <a:p>
            <a:pPr algn="l"/>
            <a:endParaRPr lang="en-IN" dirty="0" smtClean="0"/>
          </a:p>
          <a:p>
            <a:pPr algn="l"/>
            <a:r>
              <a:rPr lang="en-US" sz="4000" dirty="0" smtClean="0"/>
              <a:t>		</a:t>
            </a:r>
            <a:r>
              <a:rPr lang="en-US" dirty="0"/>
              <a:t>RISC and CISC are the two common Instruction Set Architectures (ISA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                            available </a:t>
            </a:r>
            <a:r>
              <a:rPr lang="en-US" dirty="0"/>
              <a:t>for processor design</a:t>
            </a:r>
            <a:r>
              <a:rPr lang="en-US" dirty="0" smtClean="0"/>
              <a:t>.</a:t>
            </a:r>
          </a:p>
          <a:p>
            <a:pPr algn="l"/>
            <a:endParaRPr lang="en-US" dirty="0" smtClean="0"/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dirty="0"/>
              <a:t>Endianness specifies the order which the data is stored in the memory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processor operations </a:t>
            </a:r>
            <a:r>
              <a:rPr lang="en-US" dirty="0"/>
              <a:t>in a multi byte system. </a:t>
            </a:r>
            <a:endParaRPr lang="en-US" dirty="0" smtClean="0"/>
          </a:p>
          <a:p>
            <a:pPr algn="l"/>
            <a:r>
              <a:rPr lang="en-US" dirty="0"/>
              <a:t> </a:t>
            </a:r>
            <a:r>
              <a:rPr lang="en-US" dirty="0" smtClean="0"/>
              <a:t>                           1</a:t>
            </a:r>
            <a:r>
              <a:rPr lang="en-US" dirty="0"/>
              <a:t>. Little Endian Processors 2. Big Endian Processors </a:t>
            </a:r>
            <a:endParaRPr lang="en-IN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39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02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Build Process in Embedded systems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50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7656" t="28125" r="5195" b="24792"/>
          <a:stretch/>
        </p:blipFill>
        <p:spPr>
          <a:xfrm>
            <a:off x="2857500" y="1514475"/>
            <a:ext cx="7000875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Build Process in Embedded systems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51</a:t>
            </a:fld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2414588" y="2143125"/>
            <a:ext cx="7829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 build process involves three steps:</a:t>
            </a:r>
          </a:p>
          <a:p>
            <a:endParaRPr lang="en-IN" sz="3600" dirty="0" smtClean="0"/>
          </a:p>
          <a:p>
            <a:pPr marL="342900" indent="-342900">
              <a:buAutoNum type="arabicPeriod"/>
            </a:pPr>
            <a:r>
              <a:rPr lang="en-IN" sz="3600" dirty="0" smtClean="0"/>
              <a:t>Compiling</a:t>
            </a:r>
          </a:p>
          <a:p>
            <a:pPr marL="342900" indent="-342900">
              <a:buAutoNum type="arabicPeriod"/>
            </a:pPr>
            <a:r>
              <a:rPr lang="en-IN" sz="3600" dirty="0" smtClean="0"/>
              <a:t>Linking</a:t>
            </a:r>
          </a:p>
          <a:p>
            <a:pPr marL="342900" indent="-342900">
              <a:buAutoNum type="arabicPeriod"/>
            </a:pPr>
            <a:r>
              <a:rPr lang="en-IN" sz="3600" dirty="0" smtClean="0"/>
              <a:t>Locating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0668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Build Process in Embedded systems: Compiling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52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1289" t="40833" r="2265" b="34167"/>
          <a:stretch/>
        </p:blipFill>
        <p:spPr>
          <a:xfrm>
            <a:off x="2414588" y="1514475"/>
            <a:ext cx="8201025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Factors to be considered in selecting a controller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53</a:t>
            </a:fld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2443163" y="1493329"/>
            <a:ext cx="7829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Feature set</a:t>
            </a:r>
            <a:endParaRPr lang="en-I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Speed of operation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Code memory space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Data memory space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Development support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Availability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Power consumption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 smtClean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455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Watchdog Timer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54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096" y="1430667"/>
            <a:ext cx="6499213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Processor and I/O Communication: Programmed I/O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55</a:t>
            </a:fld>
            <a:endParaRPr lang="en-IN" dirty="0"/>
          </a:p>
        </p:txBody>
      </p:sp>
      <p:pic>
        <p:nvPicPr>
          <p:cNvPr id="1026" name="Picture 2" descr="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337" y="1154623"/>
            <a:ext cx="4924063" cy="57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Processor and I/O Communication: Interrupt-Driven I/O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56</a:t>
            </a:fld>
            <a:endParaRPr lang="en-IN" dirty="0"/>
          </a:p>
        </p:txBody>
      </p:sp>
      <p:pic>
        <p:nvPicPr>
          <p:cNvPr id="2" name="Picture 2" descr="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154623"/>
            <a:ext cx="4848224" cy="56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Processor and I/O Communication: DMA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57</a:t>
            </a:fld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1154623"/>
            <a:ext cx="6731000" cy="47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Interrupts in 8051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58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2190749" y="1314450"/>
            <a:ext cx="81438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/>
              <a:t>TF0 – Timer </a:t>
            </a:r>
            <a:r>
              <a:rPr lang="en-IN" sz="2800" dirty="0"/>
              <a:t>Z</a:t>
            </a:r>
            <a:r>
              <a:rPr lang="en-IN" sz="2800" dirty="0" smtClean="0"/>
              <a:t>ero Overflow (2)</a:t>
            </a:r>
            <a:endParaRPr lang="en-IN" sz="2800" dirty="0"/>
          </a:p>
          <a:p>
            <a:endParaRPr lang="en-IN" sz="2800" dirty="0" smtClean="0"/>
          </a:p>
          <a:p>
            <a:r>
              <a:rPr lang="en-IN" sz="2800" dirty="0" smtClean="0"/>
              <a:t>TF1 – Timer One Overflow(4)</a:t>
            </a:r>
            <a:endParaRPr lang="en-IN" sz="2800" dirty="0"/>
          </a:p>
          <a:p>
            <a:endParaRPr lang="en-IN" sz="2800" dirty="0" smtClean="0"/>
          </a:p>
          <a:p>
            <a:r>
              <a:rPr lang="en-IN" sz="2800" dirty="0" smtClean="0"/>
              <a:t>INT0 – External Hardware Interrupt Zero (1)</a:t>
            </a:r>
          </a:p>
          <a:p>
            <a:endParaRPr lang="en-IN" sz="2800" dirty="0" smtClean="0"/>
          </a:p>
          <a:p>
            <a:r>
              <a:rPr lang="en-IN" sz="2800" dirty="0" smtClean="0"/>
              <a:t>INT1 - </a:t>
            </a:r>
            <a:r>
              <a:rPr lang="en-IN" sz="2800" dirty="0"/>
              <a:t>External Hardware Interrupt </a:t>
            </a:r>
            <a:r>
              <a:rPr lang="en-IN" sz="2800" dirty="0" smtClean="0"/>
              <a:t>One (3)</a:t>
            </a:r>
            <a:endParaRPr lang="en-IN" sz="2800" dirty="0"/>
          </a:p>
          <a:p>
            <a:endParaRPr lang="en-IN" sz="2800" dirty="0" smtClean="0"/>
          </a:p>
          <a:p>
            <a:r>
              <a:rPr lang="en-IN" sz="2800" dirty="0" smtClean="0"/>
              <a:t>TI/RI – Serial Communication Transmit Interrupt and </a:t>
            </a:r>
            <a:br>
              <a:rPr lang="en-IN" sz="2800" dirty="0" smtClean="0"/>
            </a:br>
            <a:r>
              <a:rPr lang="en-IN" sz="2800" dirty="0" smtClean="0"/>
              <a:t>            Serial Communication Receive Interrupt (5)</a:t>
            </a:r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81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Interrupts registers in 8051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59</a:t>
            </a:fld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154624"/>
            <a:ext cx="8840434" cy="55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114424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Chapter 2:Core of embedded system</a:t>
            </a:r>
            <a: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IN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0560" y="1206501"/>
            <a:ext cx="10683240" cy="48133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</a:t>
            </a:r>
            <a:r>
              <a:rPr lang="en-US" sz="3000" dirty="0"/>
              <a:t>GENERAL PURPOSE AND DOMAIN SPECIFIC PROCESSOR</a:t>
            </a:r>
            <a:r>
              <a:rPr lang="en-US" sz="2600" dirty="0"/>
              <a:t>. </a:t>
            </a:r>
            <a:endParaRPr lang="en-IN" sz="3900" dirty="0" smtClean="0"/>
          </a:p>
          <a:p>
            <a:pPr algn="l"/>
            <a:r>
              <a:rPr lang="en-IN" sz="4000" dirty="0"/>
              <a:t>	</a:t>
            </a:r>
            <a:r>
              <a:rPr lang="en-US" dirty="0" smtClean="0"/>
              <a:t> </a:t>
            </a:r>
            <a:endParaRPr lang="en-IN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39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8" y="1892778"/>
            <a:ext cx="7566409" cy="1543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558" y="3436535"/>
            <a:ext cx="7566409" cy="32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Interrupts registers in 8051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60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75" y="1154622"/>
            <a:ext cx="7419975" cy="55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682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Embedded Operating System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61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314450"/>
            <a:ext cx="102412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Basics</a:t>
            </a:r>
          </a:p>
          <a:p>
            <a:r>
              <a:rPr lang="en-IN" sz="4000" dirty="0"/>
              <a:t>	</a:t>
            </a:r>
            <a:r>
              <a:rPr lang="en-IN" sz="4000" dirty="0" smtClean="0"/>
              <a:t>Tasks</a:t>
            </a:r>
          </a:p>
          <a:p>
            <a:r>
              <a:rPr lang="en-IN" sz="4000" dirty="0" smtClean="0"/>
              <a:t>	Task States</a:t>
            </a:r>
          </a:p>
          <a:p>
            <a:endParaRPr lang="en-IN" sz="4000" dirty="0"/>
          </a:p>
          <a:p>
            <a:endParaRPr lang="en-IN" sz="4000" dirty="0"/>
          </a:p>
          <a:p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3340"/>
          <a:stretch/>
        </p:blipFill>
        <p:spPr>
          <a:xfrm>
            <a:off x="1917059" y="3398520"/>
            <a:ext cx="4639322" cy="24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682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Embedded Operating System 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62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314450"/>
            <a:ext cx="102412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 smtClean="0"/>
              <a:t>Scheduler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Scheduling Points</a:t>
            </a:r>
            <a:endParaRPr lang="en-IN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 smtClean="0"/>
              <a:t>Context  Switch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Task Synchronization</a:t>
            </a:r>
            <a:endParaRPr lang="en-IN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 smtClean="0"/>
              <a:t>Real </a:t>
            </a:r>
            <a:r>
              <a:rPr lang="en-IN" sz="4000" dirty="0"/>
              <a:t>Time </a:t>
            </a:r>
            <a:r>
              <a:rPr lang="en-IN" sz="4000" dirty="0" smtClean="0"/>
              <a:t>Characteristics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/>
              <a:t>Selection Process</a:t>
            </a:r>
          </a:p>
          <a:p>
            <a:endParaRPr lang="en-IN" sz="40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1363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682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Kernel service of Real-Time Operating System 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63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314450"/>
            <a:ext cx="1024127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 smtClean="0"/>
              <a:t>Process Scheduling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Interrupt Handling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	Synchronous Interrupt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	Asynchronous Interrupt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Task Synchronization</a:t>
            </a:r>
            <a:endParaRPr lang="en-IN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Time Management (RTC)</a:t>
            </a:r>
            <a:endParaRPr lang="en-IN" sz="4000" dirty="0" smtClean="0"/>
          </a:p>
          <a:p>
            <a:endParaRPr lang="en-IN" sz="4000" dirty="0"/>
          </a:p>
          <a:p>
            <a:endParaRPr lang="en-IN" sz="40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424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682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US" sz="3200" dirty="0"/>
              <a:t>EMBEDDED SYSTEMS: INTEGRATED DEVELOPMENT ENVIRONMENT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64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314450"/>
            <a:ext cx="102412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/>
              <a:t>EMBEDDED </a:t>
            </a:r>
            <a:r>
              <a:rPr lang="en-IN" sz="3600" dirty="0" smtClean="0"/>
              <a:t>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TYPES OF FILE GENERATED ON CROSS </a:t>
            </a:r>
            <a:r>
              <a:rPr lang="en-US" sz="3600" dirty="0" smtClean="0"/>
              <a:t>COMPILATION</a:t>
            </a:r>
          </a:p>
          <a:p>
            <a:r>
              <a:rPr lang="en-US" sz="3600" dirty="0"/>
              <a:t>	</a:t>
            </a:r>
            <a:r>
              <a:rPr lang="en-IN" sz="3600" dirty="0"/>
              <a:t>1. List file .lst </a:t>
            </a:r>
            <a:r>
              <a:rPr lang="en-IN" sz="3600" dirty="0" smtClean="0"/>
              <a:t>(</a:t>
            </a:r>
            <a:r>
              <a:rPr lang="en-IN" sz="2800" dirty="0" smtClean="0"/>
              <a:t>page header, command line, source code,</a:t>
            </a:r>
            <a:br>
              <a:rPr lang="en-IN" sz="2800" dirty="0" smtClean="0"/>
            </a:br>
            <a:r>
              <a:rPr lang="en-IN" sz="2800" dirty="0" smtClean="0"/>
              <a:t>              assembly listing, symbol listing, module info and warnings</a:t>
            </a:r>
            <a:br>
              <a:rPr lang="en-IN" sz="2800" dirty="0" smtClean="0"/>
            </a:br>
            <a:r>
              <a:rPr lang="en-IN" sz="2800" dirty="0" smtClean="0"/>
              <a:t>              and error</a:t>
            </a:r>
            <a:r>
              <a:rPr lang="en-IN" sz="3600" dirty="0" smtClean="0"/>
              <a:t>)</a:t>
            </a:r>
          </a:p>
          <a:p>
            <a:r>
              <a:rPr lang="en-IN" sz="3600" dirty="0"/>
              <a:t>	</a:t>
            </a:r>
            <a:r>
              <a:rPr lang="en-IN" sz="3600" dirty="0" smtClean="0"/>
              <a:t>2</a:t>
            </a:r>
            <a:r>
              <a:rPr lang="en-IN" sz="3600" dirty="0"/>
              <a:t>. Hex file .hex </a:t>
            </a:r>
            <a:r>
              <a:rPr lang="en-IN" sz="3600" dirty="0" smtClean="0"/>
              <a:t>(Types)</a:t>
            </a:r>
          </a:p>
          <a:p>
            <a:r>
              <a:rPr lang="en-IN" sz="3600" dirty="0"/>
              <a:t>	</a:t>
            </a:r>
            <a:r>
              <a:rPr lang="en-IN" sz="3600" dirty="0" smtClean="0"/>
              <a:t>3</a:t>
            </a:r>
            <a:r>
              <a:rPr lang="en-IN" sz="3600" dirty="0"/>
              <a:t>. Preprocessor output file </a:t>
            </a:r>
            <a:endParaRPr lang="en-IN" sz="3600" dirty="0" smtClean="0"/>
          </a:p>
          <a:p>
            <a:pPr lvl="0"/>
            <a:r>
              <a:rPr lang="en-IN" sz="3600" dirty="0" smtClean="0"/>
              <a:t>	</a:t>
            </a:r>
            <a:endParaRPr lang="en-IN" sz="40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0795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682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/>
          </a:bodyPr>
          <a:lstStyle/>
          <a:p>
            <a:r>
              <a:rPr lang="en-US" sz="3200" dirty="0"/>
              <a:t>EMBEDDED SYSTEMS: INTEGRATED DEVELOPMENT ENVIRONMENT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65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314450"/>
            <a:ext cx="1024127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3600" dirty="0" smtClean="0"/>
              <a:t>	4. Map file .map</a:t>
            </a:r>
            <a:r>
              <a:rPr lang="en-IN" sz="3600" dirty="0">
                <a:solidFill>
                  <a:prstClr val="black"/>
                </a:solidFill>
              </a:rPr>
              <a:t>(</a:t>
            </a:r>
            <a:r>
              <a:rPr lang="en-IN" sz="2800" dirty="0">
                <a:solidFill>
                  <a:prstClr val="black"/>
                </a:solidFill>
              </a:rPr>
              <a:t>page header, command line, </a:t>
            </a:r>
            <a:r>
              <a:rPr lang="en-IN" sz="2800" dirty="0" smtClean="0">
                <a:solidFill>
                  <a:prstClr val="black"/>
                </a:solidFill>
              </a:rPr>
              <a:t>CPU details,</a:t>
            </a:r>
            <a:br>
              <a:rPr lang="en-IN" sz="2800" dirty="0" smtClean="0">
                <a:solidFill>
                  <a:prstClr val="black"/>
                </a:solidFill>
              </a:rPr>
            </a:br>
            <a:r>
              <a:rPr lang="en-IN" sz="2800" dirty="0" smtClean="0">
                <a:solidFill>
                  <a:prstClr val="black"/>
                </a:solidFill>
              </a:rPr>
              <a:t>                 Input modules, Memory map, symbols table, Inter module </a:t>
            </a:r>
            <a:br>
              <a:rPr lang="en-IN" sz="2800" dirty="0" smtClean="0">
                <a:solidFill>
                  <a:prstClr val="black"/>
                </a:solidFill>
              </a:rPr>
            </a:br>
            <a:r>
              <a:rPr lang="en-IN" sz="2800" dirty="0" smtClean="0">
                <a:solidFill>
                  <a:prstClr val="black"/>
                </a:solidFill>
              </a:rPr>
              <a:t>                 cross reference, Program size, Warnings and Errors)</a:t>
            </a:r>
            <a:r>
              <a:rPr lang="en-IN" sz="3600" dirty="0" smtClean="0"/>
              <a:t> </a:t>
            </a:r>
          </a:p>
          <a:p>
            <a:r>
              <a:rPr lang="en-IN" sz="3600" dirty="0"/>
              <a:t>	</a:t>
            </a:r>
            <a:r>
              <a:rPr lang="en-IN" sz="3600" dirty="0" smtClean="0"/>
              <a:t>5</a:t>
            </a:r>
            <a:r>
              <a:rPr lang="en-IN" sz="3600" dirty="0"/>
              <a:t>. </a:t>
            </a:r>
            <a:r>
              <a:rPr lang="en-IN" sz="3600" dirty="0" err="1"/>
              <a:t>Obj</a:t>
            </a:r>
            <a:r>
              <a:rPr lang="en-IN" sz="3600" dirty="0"/>
              <a:t> file .</a:t>
            </a:r>
            <a:r>
              <a:rPr lang="en-IN" sz="3600" dirty="0" err="1" smtClean="0"/>
              <a:t>ob</a:t>
            </a:r>
            <a:endParaRPr lang="en-IN" sz="3600" dirty="0" smtClean="0"/>
          </a:p>
          <a:p>
            <a:endParaRPr lang="en-IN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Disassembler/</a:t>
            </a:r>
            <a:r>
              <a:rPr lang="en-US" sz="3600" dirty="0" err="1" smtClean="0"/>
              <a:t>Decompiler</a:t>
            </a:r>
            <a:endParaRPr lang="en-US" sz="3600" dirty="0" smtClean="0"/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Firmware Debugging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1.Simulator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2.Emulator</a:t>
            </a:r>
          </a:p>
          <a:p>
            <a:endParaRPr lang="en-IN" sz="40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7513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114424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Chapter 2:Core of embedded system</a:t>
            </a:r>
            <a: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IN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IN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0560" y="1206501"/>
            <a:ext cx="10683240" cy="48133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IN" sz="4000" dirty="0" smtClean="0"/>
              <a:t> </a:t>
            </a:r>
            <a:r>
              <a:rPr lang="en-US" sz="3000" dirty="0" smtClean="0"/>
              <a:t>Microprocessor and Microcontroller</a:t>
            </a:r>
            <a:r>
              <a:rPr lang="en-US" sz="2600" dirty="0" smtClean="0"/>
              <a:t> </a:t>
            </a:r>
            <a:endParaRPr lang="en-IN" sz="3900" dirty="0" smtClean="0"/>
          </a:p>
          <a:p>
            <a:pPr algn="l"/>
            <a:r>
              <a:rPr lang="en-IN" sz="4000" dirty="0"/>
              <a:t>	</a:t>
            </a:r>
            <a:r>
              <a:rPr lang="en-US" dirty="0" smtClean="0"/>
              <a:t> </a:t>
            </a:r>
            <a:endParaRPr lang="en-IN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7</a:t>
            </a:fld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39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576" y="1768510"/>
            <a:ext cx="8119068" cy="49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Chapter 2: Von-Neumann and Harvard Architecture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8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396" y="1154623"/>
            <a:ext cx="8855207" cy="2293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395" y="3448442"/>
            <a:ext cx="8855207" cy="34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4623"/>
          </a:xfrm>
          <a:blipFill dpi="0" rotWithShape="1">
            <a:blip r:embed="rId4">
              <a:alphaModFix amt="45000"/>
            </a:blip>
            <a:srcRect/>
            <a:tile tx="0" ty="0" sx="100000" sy="100000" flip="none" algn="tl"/>
          </a:blipFill>
        </p:spPr>
        <p:txBody>
          <a:bodyPr bIns="360000">
            <a:normAutofit fontScale="90000"/>
          </a:bodyPr>
          <a:lstStyle/>
          <a:p>
            <a:pPr algn="just"/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</a:t>
            </a:r>
            <a:b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I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Chapter 2:Little Endian and Big Endian</a:t>
            </a:r>
            <a:endParaRPr lang="en-IN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A9E8B-BCCB-49C2-8F32-E3D74607B087}" type="datetime1">
              <a:rPr lang="en-IN" smtClean="0"/>
              <a:t>21-02-2024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K.Sarojini ,Assistant Professor,  </a:t>
            </a:r>
          </a:p>
          <a:p>
            <a:r>
              <a:rPr lang="en-IN" dirty="0" smtClean="0"/>
              <a:t>Department of Information Technology, </a:t>
            </a:r>
          </a:p>
          <a:p>
            <a:r>
              <a:rPr lang="en-IN" dirty="0" smtClean="0"/>
              <a:t>SIES College of Arts, Science and Commerce, Mumbai.</a:t>
            </a:r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282A-0276-49E9-BA8C-7A90F33E95F2}" type="slidenum">
              <a:rPr lang="en-IN" smtClean="0"/>
              <a:t>9</a:t>
            </a:fld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5562" t="35888" r="25313" b="25779"/>
          <a:stretch/>
        </p:blipFill>
        <p:spPr>
          <a:xfrm>
            <a:off x="2910840" y="1584960"/>
            <a:ext cx="5989320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375" t="32000" r="24250" b="29445"/>
          <a:stretch/>
        </p:blipFill>
        <p:spPr>
          <a:xfrm>
            <a:off x="2910840" y="4320540"/>
            <a:ext cx="5989320" cy="2644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9120" y="1188720"/>
            <a:ext cx="30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Byte3    Byte2    Byte1    Byte0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66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10541</TotalTime>
  <Words>2102</Words>
  <Application>Microsoft Office PowerPoint</Application>
  <PresentationFormat>Widescreen</PresentationFormat>
  <Paragraphs>607</Paragraphs>
  <Slides>65</Slides>
  <Notes>65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Microsoft Sans Serif</vt:lpstr>
      <vt:lpstr>Times New Roman</vt:lpstr>
      <vt:lpstr>Wingdings</vt:lpstr>
      <vt:lpstr>Office Theme</vt:lpstr>
      <vt:lpstr>PowerPoint Presentation</vt:lpstr>
      <vt:lpstr>Characteristics and Quality attributes of Embedded System : Characteristics </vt:lpstr>
      <vt:lpstr>                         Quality attributes of Embedded System</vt:lpstr>
      <vt:lpstr>                                                            Chapter 2:Core of embedded system</vt:lpstr>
      <vt:lpstr>Chapter 2:Core of embedded system </vt:lpstr>
      <vt:lpstr>Chapter 2:Core of embedded system </vt:lpstr>
      <vt:lpstr>Chapter 2:Core of embedded system </vt:lpstr>
      <vt:lpstr>                                                   Chapter 2: Von-Neumann and Harvard Architecture</vt:lpstr>
      <vt:lpstr>                                                            Chapter 2:Little Endian and Big Endian</vt:lpstr>
      <vt:lpstr>                                                       Chapter 2: store and load memory instructions</vt:lpstr>
      <vt:lpstr>                                                       Chapter 2: store and load memory instructions</vt:lpstr>
      <vt:lpstr>                                                                              Chapter 2: Memory</vt:lpstr>
      <vt:lpstr>                                                                              Chapter 2: Memory</vt:lpstr>
      <vt:lpstr>                                Sensors and Actuators</vt:lpstr>
      <vt:lpstr>                                Sensors and Actuators</vt:lpstr>
      <vt:lpstr>                                Sensors and Actuators</vt:lpstr>
      <vt:lpstr>                                Sensors and Actuators</vt:lpstr>
      <vt:lpstr>                                7-Segment LED Display Unit</vt:lpstr>
      <vt:lpstr>                         The 7-Segment LED Display Unit</vt:lpstr>
      <vt:lpstr>                                          Optocoupler</vt:lpstr>
      <vt:lpstr>                                          Optocoupler</vt:lpstr>
      <vt:lpstr>                                          Stepper Motor</vt:lpstr>
      <vt:lpstr>               Stepper Motor(Full step, Wave step and Half step)</vt:lpstr>
      <vt:lpstr>                                          8051 Timers</vt:lpstr>
      <vt:lpstr>                                                 8051 Timers</vt:lpstr>
      <vt:lpstr>                     Serial Communication(scon register)</vt:lpstr>
      <vt:lpstr>                                               Matrix Keyboard</vt:lpstr>
      <vt:lpstr>                                               Matrix Keyboard</vt:lpstr>
      <vt:lpstr>                                               Matrix Keyboard</vt:lpstr>
      <vt:lpstr>                         PPI-Programmable Peripheral Interface</vt:lpstr>
      <vt:lpstr>                                                         I2C</vt:lpstr>
      <vt:lpstr>                                                         SPI</vt:lpstr>
      <vt:lpstr>                                                        UART</vt:lpstr>
      <vt:lpstr>                                                  RS-232</vt:lpstr>
      <vt:lpstr>                                                     RS-232</vt:lpstr>
      <vt:lpstr>                                                     USB</vt:lpstr>
      <vt:lpstr>                                                     Memory</vt:lpstr>
      <vt:lpstr>                                                     SRAM</vt:lpstr>
      <vt:lpstr>                                                     EPROM</vt:lpstr>
      <vt:lpstr>                                                    RAM</vt:lpstr>
      <vt:lpstr>                                                    RAM</vt:lpstr>
      <vt:lpstr>                                                    RAM</vt:lpstr>
      <vt:lpstr>                                                    RAM</vt:lpstr>
      <vt:lpstr>                                                    RAM</vt:lpstr>
      <vt:lpstr>                                                    RAM</vt:lpstr>
      <vt:lpstr>                                                    RAM</vt:lpstr>
      <vt:lpstr>                                                    ROM</vt:lpstr>
      <vt:lpstr>                                                    ROM</vt:lpstr>
      <vt:lpstr>                            Programming Embedded systems</vt:lpstr>
      <vt:lpstr>                            Build Process in Embedded systems</vt:lpstr>
      <vt:lpstr>                            Build Process in Embedded systems</vt:lpstr>
      <vt:lpstr>                   Build Process in Embedded systems: Compiling</vt:lpstr>
      <vt:lpstr>               Factors to be considered in selecting a controller</vt:lpstr>
      <vt:lpstr>                                         Watchdog Timer</vt:lpstr>
      <vt:lpstr>          Processor and I/O Communication: Programmed I/O</vt:lpstr>
      <vt:lpstr>              Processor and I/O Communication: Interrupt-Driven I/O</vt:lpstr>
      <vt:lpstr>              Processor and I/O Communication: DMA</vt:lpstr>
      <vt:lpstr>Interrupts in 8051</vt:lpstr>
      <vt:lpstr>Interrupts registers in 8051</vt:lpstr>
      <vt:lpstr>Interrupts registers in 8051</vt:lpstr>
      <vt:lpstr>Embedded Operating System</vt:lpstr>
      <vt:lpstr>Embedded Operating System </vt:lpstr>
      <vt:lpstr>Kernel service of Real-Time Operating System </vt:lpstr>
      <vt:lpstr>EMBEDDED SYSTEMS: INTEGRATED DEVELOPMENT ENVIRONMENT</vt:lpstr>
      <vt:lpstr>EMBEDDED SYSTEMS: INTEGRATED DEVELOPMENT ENVIRONMENT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355</cp:revision>
  <dcterms:created xsi:type="dcterms:W3CDTF">2020-08-03T09:02:18Z</dcterms:created>
  <dcterms:modified xsi:type="dcterms:W3CDTF">2024-02-21T16:48:34Z</dcterms:modified>
</cp:coreProperties>
</file>